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12"/>
  </p:notesMasterIdLst>
  <p:handoutMasterIdLst>
    <p:handoutMasterId r:id="rId13"/>
  </p:handoutMasterIdLst>
  <p:sldIdLst>
    <p:sldId id="626" r:id="rId2"/>
    <p:sldId id="667" r:id="rId3"/>
    <p:sldId id="634" r:id="rId4"/>
    <p:sldId id="666" r:id="rId5"/>
    <p:sldId id="630" r:id="rId6"/>
    <p:sldId id="633" r:id="rId7"/>
    <p:sldId id="637" r:id="rId8"/>
    <p:sldId id="632" r:id="rId9"/>
    <p:sldId id="635" r:id="rId10"/>
    <p:sldId id="63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eryna Kateryna" initials="KK" lastIdx="41" clrIdx="0">
    <p:extLst>
      <p:ext uri="{19B8F6BF-5375-455C-9EA6-DF929625EA0E}">
        <p15:presenceInfo xmlns:p15="http://schemas.microsoft.com/office/powerpoint/2012/main" xmlns="" userId="1b406452539ad05e" providerId="Windows Live"/>
      </p:ext>
    </p:extLst>
  </p:cmAuthor>
  <p:cmAuthor id="2" name="Anastasiia Medvid" initials="AM" lastIdx="7" clrIdx="1">
    <p:extLst>
      <p:ext uri="{19B8F6BF-5375-455C-9EA6-DF929625EA0E}">
        <p15:presenceInfo xmlns:p15="http://schemas.microsoft.com/office/powerpoint/2012/main" xmlns="" userId="S::amedvid@be-it.com.ua::61ea6126-db0c-44e3-99f3-baea764cca7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52BD"/>
    <a:srgbClr val="CC145A"/>
    <a:srgbClr val="6778CE"/>
    <a:srgbClr val="EB3178"/>
    <a:srgbClr val="8694D8"/>
    <a:srgbClr val="ACB5E4"/>
    <a:srgbClr val="6072CC"/>
    <a:srgbClr val="F7C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408" autoAdjust="0"/>
  </p:normalViewPr>
  <p:slideViewPr>
    <p:cSldViewPr snapToGrid="0" showGuides="1">
      <p:cViewPr>
        <p:scale>
          <a:sx n="122" d="100"/>
          <a:sy n="122" d="100"/>
        </p:scale>
        <p:origin x="-15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275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D418848E-13FA-437B-9C7E-987ACB2EB1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5B7FAFE-AE40-4DFC-AD51-D5E1A04E14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F4A33-C2F1-4DCF-9141-5C5410A98D7A}" type="datetimeFigureOut">
              <a:rPr lang="x-none" smtClean="0"/>
              <a:t>15.10.2026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6D5C46F-FBD5-4C11-8A9F-001E9AB372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3526A7F-67DB-4630-9268-0F5E272BC9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021A6-A384-41D5-BA4D-7537E84EF93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06222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1D7A3-6819-408C-8F59-1AA5889F6867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31CCE-4B2E-456A-B59B-7906ABB41A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026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ts val="1100"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4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ts val="1100"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501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2161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Clr>
                <a:srgbClr val="000000"/>
              </a:buClr>
              <a:buSzPts val="1100"/>
              <a:buNone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5463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endParaRPr lang="ru-RU" sz="105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526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None/>
              <a:tabLst>
                <a:tab pos="457200" algn="l"/>
              </a:tabLst>
            </a:pPr>
            <a:r>
              <a:rPr lang="uk-UA" baseline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1440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4124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3583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824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0991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14.pn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rgbClr val="B9B6E9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9" name="Google Shape;9;p2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91101" y="696067"/>
            <a:ext cx="4957564" cy="4957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13" name="Google Shape;13;p2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14" name="Google Shape;14;p2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15" name="Google Shape;15;p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Google Shape;16;p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7;p2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Google Shape;18;p2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Google Shape;19;p2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5483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bg>
      <p:bgPr>
        <a:solidFill>
          <a:srgbClr val="F9F7E8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22" name="Google Shape;22;p3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5600" y="696067"/>
            <a:ext cx="5153069" cy="5153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 title="Frame 54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6" name="Google Shape;26;p3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27" name="Google Shape;27;p3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28" name="Google Shape;28;p3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29" name="Google Shape;29;p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Google Shape;30;p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" name="Google Shape;31;p3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2" name="Google Shape;32;p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" name="Google Shape;33;p3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553110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 slide 2">
    <p:bg>
      <p:bgPr>
        <a:solidFill>
          <a:srgbClr val="E31C78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36" name="Google Shape;36;p4" title="Frame 57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14333" y="696067"/>
            <a:ext cx="5134336" cy="513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 title="Frame 57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4" y="411616"/>
            <a:ext cx="2172401" cy="635853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4200"/>
              <a:buFont typeface="Geologica"/>
              <a:buNone/>
              <a:defRPr sz="5600" b="1">
                <a:solidFill>
                  <a:srgbClr val="F9F7E8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9pPr>
          </a:lstStyle>
          <a:p>
            <a:endParaRPr/>
          </a:p>
        </p:txBody>
      </p:sp>
      <p:grpSp>
        <p:nvGrpSpPr>
          <p:cNvPr id="39" name="Google Shape;39;p4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40" name="Google Shape;40;p4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41" name="Google Shape;41;p4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42" name="Google Shape;42;p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" name="Google Shape;43;p4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4" name="Google Shape;44;p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Google Shape;45;p4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6" name="Google Shape;46;p4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141358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 slide 3">
    <p:bg>
      <p:bgPr>
        <a:solidFill>
          <a:srgbClr val="B9B6E9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49" name="Google Shape;49;p5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5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5" title="Frame 57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4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4">
  <p:cSld name="Title slide 4">
    <p:bg>
      <p:bgPr>
        <a:solidFill>
          <a:srgbClr val="F9F7E8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55" name="Google Shape;55;p6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6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6" title="Frame 57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6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9156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5">
  <p:cSld name="Title slide 5">
    <p:bg>
      <p:bgPr>
        <a:solidFill>
          <a:srgbClr val="F9F7E8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61" name="Google Shape;61;p7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7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 title="Frame 57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7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333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6">
  <p:cSld name="Title slide 6">
    <p:bg>
      <p:bgPr>
        <a:solidFill>
          <a:srgbClr val="B9B6E9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67" name="Google Shape;67;p8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8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 title="Frame 57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7"/>
            <a:ext cx="5465865" cy="546945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8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3442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7">
  <p:cSld name="Title slide 7">
    <p:bg>
      <p:bgPr>
        <a:solidFill>
          <a:srgbClr val="B9B6E9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73" name="Google Shape;73;p9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9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96815" y="3988518"/>
            <a:ext cx="1798101" cy="179806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9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6" name="Google Shape;76;p9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77" name="Google Shape;77;p9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78" name="Google Shape;78;p9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79" name="Google Shape;79;p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0" name="Google Shape;80;p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Google Shape;81;p9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" name="Google Shape;82;p9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3" name="Google Shape;83;p9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822530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7 1">
  <p:cSld name="Title slide 7 1">
    <p:bg>
      <p:bgPr>
        <a:solidFill>
          <a:srgbClr val="F9F7E8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86" name="Google Shape;86;p10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0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09448" y="4787252"/>
            <a:ext cx="1798101" cy="1798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0" title="Frame 57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09468" y="4787233"/>
            <a:ext cx="1796201" cy="17962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6879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7 2">
  <p:cSld name="Title slide 7 2">
    <p:bg>
      <p:bgPr>
        <a:solidFill>
          <a:srgbClr val="BFE4EE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92" name="Google Shape;92;p11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1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09468" y="4787233"/>
            <a:ext cx="1796201" cy="17962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1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3421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03" name="Google Shape;103;p13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subTitle" idx="1"/>
          </p:nvPr>
        </p:nvSpPr>
        <p:spPr>
          <a:xfrm>
            <a:off x="637411" y="2473133"/>
            <a:ext cx="86696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body" idx="2"/>
          </p:nvPr>
        </p:nvSpPr>
        <p:spPr>
          <a:xfrm>
            <a:off x="450252" y="2941133"/>
            <a:ext cx="10487600" cy="35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300"/>
              <a:buFont typeface="Geologica"/>
              <a:buChar char="●"/>
              <a:defRPr sz="1733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317097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39">
          <p15:clr>
            <a:srgbClr val="E46962"/>
          </p15:clr>
        </p15:guide>
        <p15:guide id="2" pos="360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09" name="Google Shape;109;p14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55034" y="287436"/>
            <a:ext cx="2278265" cy="227826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subTitle" idx="1"/>
          </p:nvPr>
        </p:nvSpPr>
        <p:spPr>
          <a:xfrm>
            <a:off x="1967568" y="3114833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subTitle" idx="2"/>
          </p:nvPr>
        </p:nvSpPr>
        <p:spPr>
          <a:xfrm>
            <a:off x="7134468" y="3114833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body" idx="3"/>
          </p:nvPr>
        </p:nvSpPr>
        <p:spPr>
          <a:xfrm>
            <a:off x="1143000" y="3870167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body" idx="4"/>
          </p:nvPr>
        </p:nvSpPr>
        <p:spPr>
          <a:xfrm>
            <a:off x="6377000" y="3870167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3489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 and body 2">
    <p:bg>
      <p:bgPr>
        <a:solidFill>
          <a:srgbClr val="B9B6E9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18" name="Google Shape;118;p15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>
            <a:spLocks noGrp="1"/>
          </p:cNvSpPr>
          <p:nvPr>
            <p:ph type="title"/>
          </p:nvPr>
        </p:nvSpPr>
        <p:spPr>
          <a:xfrm>
            <a:off x="611600" y="1082833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subTitle" idx="1"/>
          </p:nvPr>
        </p:nvSpPr>
        <p:spPr>
          <a:xfrm>
            <a:off x="82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body" idx="2"/>
          </p:nvPr>
        </p:nvSpPr>
        <p:spPr>
          <a:xfrm>
            <a:off x="61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ubTitle" idx="3"/>
          </p:nvPr>
        </p:nvSpPr>
        <p:spPr>
          <a:xfrm>
            <a:off x="46914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body" idx="4"/>
          </p:nvPr>
        </p:nvSpPr>
        <p:spPr>
          <a:xfrm>
            <a:off x="44751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subTitle" idx="5"/>
          </p:nvPr>
        </p:nvSpPr>
        <p:spPr>
          <a:xfrm>
            <a:off x="844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body" idx="6"/>
          </p:nvPr>
        </p:nvSpPr>
        <p:spPr>
          <a:xfrm>
            <a:off x="823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pic>
        <p:nvPicPr>
          <p:cNvPr id="126" name="Google Shape;126;p15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02849" y="2052112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735700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9568567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343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 1">
  <p:cSld name="Title and body 2 1">
    <p:bg>
      <p:bgPr>
        <a:solidFill>
          <a:srgbClr val="F9F7E8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31" name="Google Shape;131;p16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>
            <a:spLocks noGrp="1"/>
          </p:cNvSpPr>
          <p:nvPr>
            <p:ph type="title"/>
          </p:nvPr>
        </p:nvSpPr>
        <p:spPr>
          <a:xfrm>
            <a:off x="611600" y="1082833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subTitle" idx="1"/>
          </p:nvPr>
        </p:nvSpPr>
        <p:spPr>
          <a:xfrm>
            <a:off x="82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body" idx="2"/>
          </p:nvPr>
        </p:nvSpPr>
        <p:spPr>
          <a:xfrm>
            <a:off x="61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subTitle" idx="3"/>
          </p:nvPr>
        </p:nvSpPr>
        <p:spPr>
          <a:xfrm>
            <a:off x="46914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body" idx="4"/>
          </p:nvPr>
        </p:nvSpPr>
        <p:spPr>
          <a:xfrm>
            <a:off x="44751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subTitle" idx="5"/>
          </p:nvPr>
        </p:nvSpPr>
        <p:spPr>
          <a:xfrm>
            <a:off x="844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body" idx="6"/>
          </p:nvPr>
        </p:nvSpPr>
        <p:spPr>
          <a:xfrm>
            <a:off x="823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pic>
        <p:nvPicPr>
          <p:cNvPr id="139" name="Google Shape;139;p16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02849" y="2052112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735700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9568567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 title="Frame 57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02236" y="2051801"/>
            <a:ext cx="851665" cy="851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 title="Frame 57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5735402" y="2022834"/>
            <a:ext cx="851665" cy="851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 title="Frame 57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9568569" y="2022834"/>
            <a:ext cx="851665" cy="85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770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47" name="Google Shape;147;p17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09468" y="4787233"/>
            <a:ext cx="1796201" cy="17962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44784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body" idx="1"/>
          </p:nvPr>
        </p:nvSpPr>
        <p:spPr>
          <a:xfrm>
            <a:off x="521367" y="3288633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2205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53" name="Google Shape;153;p18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44784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8"/>
          <p:cNvSpPr txBox="1">
            <a:spLocks noGrp="1"/>
          </p:cNvSpPr>
          <p:nvPr>
            <p:ph type="body" idx="1"/>
          </p:nvPr>
        </p:nvSpPr>
        <p:spPr>
          <a:xfrm>
            <a:off x="521367" y="3288633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74394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9" title="freepik__candid-image-photography-natural-textures-highly-r__28686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47062"/>
            <a:ext cx="12261997" cy="700506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59" name="Google Shape;159;p19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 title="Frame 57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21934" y="4000966"/>
            <a:ext cx="1796201" cy="179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 title="Frame 57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3500" y="2693033"/>
            <a:ext cx="2108768" cy="2108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 title="Frame 56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9434882" y="310183"/>
            <a:ext cx="1161701" cy="1161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3" name="Google Shape;163;p19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164" name="Google Shape;164;p19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165" name="Google Shape;165;p19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166" name="Google Shape;166;p19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67;p19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8" name="Google Shape;168;p19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9" name="Google Shape;169;p19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0" name="Google Shape;170;p19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110988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0" title="Frame 57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20000" y="1711703"/>
            <a:ext cx="3268131" cy="326813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74" name="Google Shape;174;p20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0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Font typeface="Geologica"/>
              <a:buNone/>
              <a:defRPr sz="6667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0"/>
          <p:cNvSpPr txBox="1">
            <a:spLocks noGrp="1"/>
          </p:cNvSpPr>
          <p:nvPr>
            <p:ph type="subTitle" idx="1"/>
          </p:nvPr>
        </p:nvSpPr>
        <p:spPr>
          <a:xfrm>
            <a:off x="1604200" y="4979833"/>
            <a:ext cx="86696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43431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79" name="Google Shape;179;p21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 txBox="1">
            <a:spLocks noGrp="1"/>
          </p:cNvSpPr>
          <p:nvPr>
            <p:ph type="title"/>
          </p:nvPr>
        </p:nvSpPr>
        <p:spPr>
          <a:xfrm>
            <a:off x="628300" y="2139833"/>
            <a:ext cx="44516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1"/>
          <p:cNvSpPr txBox="1">
            <a:spLocks noGrp="1"/>
          </p:cNvSpPr>
          <p:nvPr>
            <p:ph type="body" idx="1"/>
          </p:nvPr>
        </p:nvSpPr>
        <p:spPr>
          <a:xfrm>
            <a:off x="441133" y="3329533"/>
            <a:ext cx="5527200" cy="2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300"/>
              <a:buFont typeface="Geologica"/>
              <a:buChar char="●"/>
              <a:defRPr sz="1733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7915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">
  <p:cSld name="Title only 1 1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84" name="Google Shape;184;p22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" name="Google Shape;185;p22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186" name="Google Shape;186;p22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187" name="Google Shape;187;p22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188" name="Google Shape;188;p2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9" name="Google Shape;189;p2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0" name="Google Shape;190;p2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1" name="Google Shape;191;p22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2" name="Google Shape;192;p22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0845062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 1">
  <p:cSld name="Title only 1 1 1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95" name="Google Shape;195;p23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3"/>
          <p:cNvSpPr txBox="1">
            <a:spLocks noGrp="1"/>
          </p:cNvSpPr>
          <p:nvPr>
            <p:ph type="subTitle" idx="1"/>
          </p:nvPr>
        </p:nvSpPr>
        <p:spPr>
          <a:xfrm>
            <a:off x="6193133" y="4573433"/>
            <a:ext cx="37300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Geologica SemiBold"/>
              <a:buNone/>
              <a:defRPr>
                <a:latin typeface="Geologica SemiBold"/>
                <a:ea typeface="Geologica SemiBold"/>
                <a:cs typeface="Geologica SemiBold"/>
                <a:sym typeface="Geologic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3"/>
          <p:cNvSpPr txBox="1">
            <a:spLocks noGrp="1"/>
          </p:cNvSpPr>
          <p:nvPr>
            <p:ph type="subTitle" idx="2"/>
          </p:nvPr>
        </p:nvSpPr>
        <p:spPr>
          <a:xfrm>
            <a:off x="1722733" y="4573433"/>
            <a:ext cx="37300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Geologica SemiBold"/>
              <a:buNone/>
              <a:defRPr>
                <a:latin typeface="Geologica SemiBold"/>
                <a:ea typeface="Geologica SemiBold"/>
                <a:cs typeface="Geologica SemiBold"/>
                <a:sym typeface="Geologic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391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E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63198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108" y="1430395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latin typeface="IBM Plex Sans SemiBold" panose="020B0703050203000203" pitchFamily="34" charset="0"/>
              </a:rPr>
              <a:t>Рак молочної залози (РМЗ) є одним із найпоширеніших онкологічних захворювань серед жінок. Він виникає, коли ракові клітини молочної залози неконтрольовано розмножуються, утворюючи пухлину</a:t>
            </a:r>
            <a:r>
              <a:rPr lang="uk-UA" dirty="0" smtClean="0">
                <a:latin typeface="IBM Plex Sans SemiBold" panose="020B0703050203000203" pitchFamily="34" charset="0"/>
              </a:rPr>
              <a:t>.</a:t>
            </a:r>
          </a:p>
          <a:p>
            <a:endParaRPr lang="uk-UA" dirty="0" smtClean="0">
              <a:latin typeface="IBM Plex Sans SemiBold" panose="020B0703050203000203" pitchFamily="34" charset="0"/>
            </a:endParaRPr>
          </a:p>
          <a:p>
            <a:r>
              <a:rPr lang="uk-UA" dirty="0" smtClean="0">
                <a:latin typeface="IBM Plex Sans SemiBold" panose="020B0703050203000203" pitchFamily="34" charset="0"/>
              </a:rPr>
              <a:t>Близько </a:t>
            </a:r>
            <a:r>
              <a:rPr lang="uk-UA" dirty="0">
                <a:latin typeface="IBM Plex Sans SemiBold" panose="020B0703050203000203" pitchFamily="34" charset="0"/>
              </a:rPr>
              <a:t>80% випадків раку молочної залози є інвазійними, тобто пухлина може поширюватися на інші частини тіла</a:t>
            </a:r>
            <a:r>
              <a:rPr lang="uk-UA" dirty="0" smtClean="0">
                <a:latin typeface="IBM Plex Sans SemiBold" panose="020B0703050203000203" pitchFamily="34" charset="0"/>
              </a:rPr>
              <a:t>.</a:t>
            </a:r>
          </a:p>
          <a:p>
            <a:endParaRPr lang="uk-UA" dirty="0">
              <a:latin typeface="IBM Plex Sans SemiBold" panose="020B0703050203000203" pitchFamily="34" charset="0"/>
            </a:endParaRPr>
          </a:p>
          <a:p>
            <a:r>
              <a:rPr lang="uk-UA" dirty="0">
                <a:latin typeface="IBM Plex Sans SemiBold" panose="020B0703050203000203" pitchFamily="34" charset="0"/>
              </a:rPr>
              <a:t>РМЗ найчастіше діагностують у жінок віком 50 років і старше, але він також може виникати у молодших за віком жінок</a:t>
            </a:r>
            <a:r>
              <a:rPr lang="uk-UA" dirty="0" smtClean="0">
                <a:latin typeface="IBM Plex Sans SemiBold" panose="020B0703050203000203" pitchFamily="34" charset="0"/>
              </a:rPr>
              <a:t>.</a:t>
            </a:r>
          </a:p>
          <a:p>
            <a:endParaRPr lang="uk-UA" dirty="0" smtClean="0">
              <a:latin typeface="IBM Plex Sans SemiBold" panose="020B0703050203000203" pitchFamily="34" charset="0"/>
            </a:endParaRPr>
          </a:p>
          <a:p>
            <a:r>
              <a:rPr lang="uk-UA" dirty="0" smtClean="0">
                <a:latin typeface="IBM Plex Sans SemiBold" panose="020B0703050203000203" pitchFamily="34" charset="0"/>
              </a:rPr>
              <a:t>Крім </a:t>
            </a:r>
            <a:r>
              <a:rPr lang="uk-UA" dirty="0">
                <a:latin typeface="IBM Plex Sans SemiBold" panose="020B0703050203000203" pitchFamily="34" charset="0"/>
              </a:rPr>
              <a:t>того, у чоловіків також може </a:t>
            </a:r>
            <a:r>
              <a:rPr lang="uk-UA" dirty="0" err="1">
                <a:latin typeface="IBM Plex Sans SemiBold" panose="020B0703050203000203" pitchFamily="34" charset="0"/>
              </a:rPr>
              <a:t>розвинутися</a:t>
            </a:r>
            <a:r>
              <a:rPr lang="uk-UA" dirty="0">
                <a:latin typeface="IBM Plex Sans SemiBold" panose="020B0703050203000203" pitchFamily="34" charset="0"/>
              </a:rPr>
              <a:t> рак молочної залози, хоча такі випадки становлять менше 1%.</a:t>
            </a:r>
            <a:endParaRPr lang="uk-UA" b="0" i="0" dirty="0">
              <a:effectLst/>
              <a:latin typeface="IBM Plex Sans SemiBold" panose="020B070305020300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4139" y="1383413"/>
            <a:ext cx="5297861" cy="3340898"/>
          </a:xfrm>
          <a:prstGeom prst="rect">
            <a:avLst/>
          </a:prstGeom>
        </p:spPr>
      </p:pic>
      <p:sp>
        <p:nvSpPr>
          <p:cNvPr id="9" name="Заголовок 3">
            <a:extLst>
              <a:ext uri="{FF2B5EF4-FFF2-40B4-BE49-F238E27FC236}">
                <a16:creationId xmlns:a16="http://schemas.microsoft.com/office/drawing/2014/main" xmlns="" id="{7C914BD1-71B7-4B2D-97B0-DD4C4740101E}"/>
              </a:ext>
            </a:extLst>
          </p:cNvPr>
          <p:cNvSpPr txBox="1">
            <a:spLocks/>
          </p:cNvSpPr>
          <p:nvPr/>
        </p:nvSpPr>
        <p:spPr>
          <a:xfrm>
            <a:off x="2836985" y="196758"/>
            <a:ext cx="8432211" cy="1233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Geologica"/>
              <a:buNone/>
              <a:defRPr sz="5600" b="1" i="0" u="none" strike="noStrike" cap="non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000" kern="0" dirty="0" smtClean="0">
                <a:latin typeface="IBM Plex Sans SemiBold" panose="020B0703050203000203" pitchFamily="34" charset="0"/>
              </a:rPr>
              <a:t>РАК МОЛОЧНОЇ ЗАЛОЗИ (РМЗ)</a:t>
            </a:r>
            <a:r>
              <a:rPr lang="ru-RU" kern="0" dirty="0" smtClean="0">
                <a:latin typeface="IBM Plex Sans SemiBold" panose="020B0703050203000203" pitchFamily="34" charset="0"/>
              </a:rPr>
              <a:t/>
            </a:r>
            <a:br>
              <a:rPr lang="ru-RU" kern="0" dirty="0" smtClean="0">
                <a:latin typeface="IBM Plex Sans SemiBold" panose="020B0703050203000203" pitchFamily="34" charset="0"/>
              </a:rPr>
            </a:br>
            <a:endParaRPr lang="x-none" kern="0" dirty="0">
              <a:latin typeface="IBM Plex Sans SemiBold" panose="020B070305020300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6134412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92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6134412"/>
            <a:ext cx="12193057" cy="8961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036" y="1"/>
            <a:ext cx="6134412" cy="6134412"/>
          </a:xfrm>
          <a:prstGeom prst="rect">
            <a:avLst/>
          </a:prstGeom>
        </p:spPr>
      </p:pic>
      <p:sp>
        <p:nvSpPr>
          <p:cNvPr id="7" name="Google Shape;86;p1">
            <a:extLst>
              <a:ext uri="{FF2B5EF4-FFF2-40B4-BE49-F238E27FC236}">
                <a16:creationId xmlns:a16="http://schemas.microsoft.com/office/drawing/2014/main" xmlns="" id="{A69E9DA7-60F4-4D54-BD98-6215C8B9CB7D}"/>
              </a:ext>
            </a:extLst>
          </p:cNvPr>
          <p:cNvSpPr txBox="1"/>
          <p:nvPr/>
        </p:nvSpPr>
        <p:spPr>
          <a:xfrm>
            <a:off x="398584" y="1429450"/>
            <a:ext cx="4970585" cy="261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 smtClean="0">
                <a:solidFill>
                  <a:srgbClr val="ED7D31">
                    <a:lumMod val="75000"/>
                  </a:srgbClr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До 3-ки </a:t>
            </a:r>
            <a:r>
              <a:rPr lang="uk-UA" b="1" dirty="0">
                <a:solidFill>
                  <a:srgbClr val="ED7D31">
                    <a:lumMod val="75000"/>
                  </a:srgbClr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найпоширеніших локалізацій </a:t>
            </a:r>
            <a:r>
              <a:rPr lang="uk-UA" b="1" dirty="0" smtClean="0">
                <a:solidFill>
                  <a:srgbClr val="ED7D31">
                    <a:lumMod val="75000"/>
                  </a:srgbClr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злоякісних новоутворень (ЗН)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, </a:t>
            </a:r>
            <a:r>
              <a:rPr lang="uk-UA" b="1" dirty="0">
                <a:solidFill>
                  <a:srgbClr val="ED7D31">
                    <a:lumMod val="75000"/>
                  </a:srgbClr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зареєстрованих</a:t>
            </a:r>
            <a:r>
              <a:rPr lang="uk-UA" b="1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  в Херсонській області в 2025 році серед обох статей входять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:</a:t>
            </a:r>
          </a:p>
          <a:p>
            <a:pPr>
              <a:buClr>
                <a:srgbClr val="000000"/>
              </a:buClr>
              <a:buSzPts val="2000"/>
              <a:defRPr/>
            </a:pPr>
            <a:endParaRPr lang="uk-UA" b="1" dirty="0" smtClean="0">
              <a:solidFill>
                <a:prstClr val="black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-  </a:t>
            </a:r>
            <a:r>
              <a:rPr lang="uk-UA" b="1" dirty="0" err="1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немеланомні</a:t>
            </a:r>
            <a:r>
              <a:rPr lang="uk-UA" b="1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 ЗН шкіри (144 випадки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) </a:t>
            </a:r>
            <a:endParaRPr lang="uk-UA" b="1" dirty="0">
              <a:solidFill>
                <a:prstClr val="black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- ЗН передміхурової залози (111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) </a:t>
            </a:r>
            <a:endParaRPr lang="uk-UA" b="1" dirty="0">
              <a:solidFill>
                <a:prstClr val="black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>
                <a:solidFill>
                  <a:srgbClr val="FF0000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- </a:t>
            </a:r>
            <a:r>
              <a:rPr lang="uk-UA" b="1" dirty="0" smtClean="0">
                <a:solidFill>
                  <a:srgbClr val="FF0000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ЗН молочної </a:t>
            </a:r>
            <a:r>
              <a:rPr lang="uk-UA" b="1" dirty="0">
                <a:solidFill>
                  <a:srgbClr val="FF0000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залози (99</a:t>
            </a:r>
            <a:r>
              <a:rPr lang="uk-UA" b="1" dirty="0" smtClean="0">
                <a:solidFill>
                  <a:srgbClr val="FF0000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) </a:t>
            </a:r>
            <a:endParaRPr lang="uk-UA" b="1" dirty="0">
              <a:solidFill>
                <a:srgbClr val="FF0000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endParaRPr sz="2000" b="1" dirty="0">
              <a:solidFill>
                <a:prstClr val="black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58" y="3741819"/>
            <a:ext cx="5258274" cy="20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39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5" y="1397788"/>
            <a:ext cx="11344275" cy="2952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сосків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груди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коли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симетричними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разюча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різниця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їхньому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провалення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соска 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це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привід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звернутися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сосків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гною. 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почервоніння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дерматитом, укусом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тощо.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Ущільнення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відчутне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самообстеження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молочній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до того ж не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прив’язаний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менструального циклу.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грудей (поза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періодом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лактації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solidFill>
                <a:srgbClr val="000000"/>
              </a:solidFill>
              <a:effectLst/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29955" y="605992"/>
            <a:ext cx="942116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r>
              <a:rPr lang="ru-RU" sz="32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червоні</a:t>
            </a:r>
            <a:r>
              <a:rPr lang="ru-RU" sz="32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прапорці</a:t>
            </a:r>
            <a:r>
              <a:rPr lang="ru-RU" sz="32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раку </a:t>
            </a:r>
            <a:r>
              <a:rPr lang="ru-RU" sz="32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32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32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75" y="4520251"/>
            <a:ext cx="9601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Негайно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IBM Plex Sans SemiBold" panose="020B0703050203000203" pitchFamily="34" charset="0"/>
            </a:endParaRPr>
          </a:p>
          <a:p>
            <a:pPr algn="ctr"/>
            <a:r>
              <a:rPr lang="ru-RU" sz="2800" dirty="0" err="1" smtClean="0">
                <a:solidFill>
                  <a:srgbClr val="FF0000"/>
                </a:solidFill>
                <a:latin typeface="IBM Plex Sans SemiBold" panose="020B0703050203000203" pitchFamily="34" charset="0"/>
              </a:rPr>
              <a:t>зверніться</a:t>
            </a:r>
            <a:r>
              <a:rPr lang="ru-RU" sz="2800" dirty="0" smtClean="0">
                <a:solidFill>
                  <a:srgbClr val="FF0000"/>
                </a:solidFill>
                <a:latin typeface="IBM Plex Sans SemiBold" panose="020B0703050203000203" pitchFamily="34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до 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лікаря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, 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якщо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ви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помітили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 будь-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які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зміни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.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7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682" y="1006623"/>
            <a:ext cx="1178169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>
              <a:solidFill>
                <a:srgbClr val="001124"/>
              </a:solidFill>
              <a:latin typeface="IBM Plex Sans SemiBold" panose="020B070305020300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Стадія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0. Хвороба </a:t>
            </a:r>
            <a:r>
              <a:rPr lang="uk-UA" sz="2000" dirty="0" err="1">
                <a:solidFill>
                  <a:srgbClr val="001124"/>
                </a:solidFill>
                <a:latin typeface="IBM Plex Sans SemiBold" panose="020B0703050203000203" pitchFamily="34" charset="0"/>
              </a:rPr>
              <a:t>неінвазивна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, тобто вона не поширилася з молочних </a:t>
            </a:r>
            <a:r>
              <a:rPr lang="uk-UA" sz="2000" dirty="0" err="1">
                <a:solidFill>
                  <a:srgbClr val="001124"/>
                </a:solidFill>
                <a:latin typeface="IBM Plex Sans SemiBold" panose="020B0703050203000203" pitchFamily="34" charset="0"/>
              </a:rPr>
              <a:t>проток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 на інші частини грудей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Стадія </a:t>
            </a:r>
            <a:r>
              <a:rPr lang="en-US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I.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Ракові клітини розташовані поблизу тканини молочної залози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Стадія </a:t>
            </a:r>
            <a:r>
              <a:rPr lang="en-US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II.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Ракові клітини утворили пухлину або пухлини. Пухлина менша за 2 см в діаметрі та поширилася на пахвові лімфатичні вузли або перевищує 5 см у діаметрі, але не поширилася на пахвові лімфатичні вузли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Стадія </a:t>
            </a:r>
            <a:r>
              <a:rPr lang="en-US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III.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Пухлина(-и) поширилася(-</a:t>
            </a:r>
            <a:r>
              <a:rPr lang="uk-UA" sz="2000" dirty="0" err="1">
                <a:solidFill>
                  <a:srgbClr val="001124"/>
                </a:solidFill>
                <a:latin typeface="IBM Plex Sans SemiBold" panose="020B0703050203000203" pitchFamily="34" charset="0"/>
              </a:rPr>
              <a:t>лися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) на сусідні тканини і лімфатичні вузли. 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Стадію </a:t>
            </a:r>
            <a:r>
              <a:rPr lang="en-US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III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зазвичай називають місцево-поширеним раком молочної залози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Стадія </a:t>
            </a:r>
            <a:r>
              <a:rPr lang="en-US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IV.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Пухлина(-и) поширилася(-</a:t>
            </a:r>
            <a:r>
              <a:rPr lang="uk-UA" sz="2000" dirty="0" err="1">
                <a:solidFill>
                  <a:srgbClr val="001124"/>
                </a:solidFill>
                <a:latin typeface="IBM Plex Sans SemiBold" panose="020B0703050203000203" pitchFamily="34" charset="0"/>
              </a:rPr>
              <a:t>лися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) з грудей на такі ділянки, 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як кістки, печінка,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 легені або мозок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uk-UA" sz="2000" dirty="0" smtClean="0">
              <a:solidFill>
                <a:srgbClr val="001124"/>
              </a:solidFill>
              <a:latin typeface="IBM Plex Sans SemiBold" panose="020B0703050203000203" pitchFamily="34" charset="0"/>
            </a:endParaRPr>
          </a:p>
          <a:p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Визначення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стадії захворювання є ключовим етапом для прогнозування перебігу хвороби та вибору оптимальної стратегії лікування.</a:t>
            </a:r>
            <a:endParaRPr lang="uk-UA" sz="2000" b="0" i="0" dirty="0">
              <a:solidFill>
                <a:srgbClr val="001124"/>
              </a:solidFill>
              <a:effectLst/>
              <a:latin typeface="IBM Plex Sans SemiBold" panose="020B070305020300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15721"/>
            <a:ext cx="12193057" cy="8961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17769" y="227837"/>
            <a:ext cx="56012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4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Основні стадії раку молочної залози</a:t>
            </a:r>
          </a:p>
        </p:txBody>
      </p:sp>
    </p:spTree>
    <p:extLst>
      <p:ext uri="{BB962C8B-B14F-4D97-AF65-F5344CB8AC3E}">
        <p14:creationId xmlns:p14="http://schemas.microsoft.com/office/powerpoint/2010/main" val="2137207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2" y="1747124"/>
            <a:ext cx="8832716" cy="3349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Aft>
                <a:spcPts val="1500"/>
              </a:spcAft>
            </a:pPr>
            <a:r>
              <a:rPr lang="uk-UA" sz="24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Фактори ризику, на які ми не можемо впливати</a:t>
            </a:r>
            <a:endParaRPr lang="ru-RU" sz="2400" dirty="0" smtClean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істотно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зростає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настанням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менопаузи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Родинний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анамнез раку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та/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яєчників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Радіотерапія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раку,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грудну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клітку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вагітності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пологів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35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лактації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народження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                               </a:t>
            </a:r>
            <a:endParaRPr lang="ru-RU" sz="2000" b="1" dirty="0" smtClean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Пубертат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12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Менопауза 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55+.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Гормональна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замісна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менопаузі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4761" y="560694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Franklin Gothic Demi" panose="020B07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70184" y="452897"/>
            <a:ext cx="746396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endParaRPr lang="ru-RU" sz="2400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4158" y="953496"/>
            <a:ext cx="3000066" cy="49368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67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0462" y="2318205"/>
            <a:ext cx="6873723" cy="3529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14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цигарок та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пристроїв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 smtClean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Перший 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17 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 smtClean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 і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Вживання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алкоголю</a:t>
            </a:r>
            <a:endParaRPr lang="ru-RU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-Брак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фізичної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помірних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навантажень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щодня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600" b="1" dirty="0" smtClean="0">
              <a:solidFill>
                <a:srgbClr val="000000"/>
              </a:solidFill>
              <a:latin typeface="IBM Plex Sans SemiBold" panose="020B070305020300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endParaRPr lang="ru-RU" sz="1600" b="1" dirty="0" smtClean="0">
              <a:solidFill>
                <a:srgbClr val="000000"/>
              </a:solidFill>
              <a:latin typeface="IBM Plex Sans SemiBold" panose="020B070305020300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endParaRPr lang="ru-RU" sz="1400" dirty="0">
              <a:solidFill>
                <a:srgbClr val="000000"/>
              </a:solidFill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endParaRPr lang="ru-RU" sz="1400" dirty="0">
              <a:solidFill>
                <a:srgbClr val="000000"/>
              </a:solidFill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endParaRPr lang="ru-RU" sz="1400" dirty="0">
              <a:solidFill>
                <a:srgbClr val="000000"/>
              </a:solidFill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4761" y="560694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Franklin Gothic Demi" panose="020B07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15661" y="526064"/>
            <a:ext cx="746396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endParaRPr lang="ru-RU" sz="2400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2462" y="1457088"/>
            <a:ext cx="796795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Aft>
                <a:spcPts val="1500"/>
              </a:spcAft>
            </a:pPr>
            <a:r>
              <a:rPr lang="uk-UA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Фактори ризику, на які ми  можемо та повинні  впливати</a:t>
            </a:r>
            <a:endParaRPr lang="ru-RU" sz="2000" b="1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24178" t="68456" r="20295" b="9236"/>
          <a:stretch/>
        </p:blipFill>
        <p:spPr>
          <a:xfrm>
            <a:off x="7767086" y="2421394"/>
            <a:ext cx="4032316" cy="23019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47376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535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xmlns="" id="{7C914BD1-71B7-4B2D-97B0-DD4C4740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620" y="206551"/>
            <a:ext cx="8922467" cy="1354052"/>
          </a:xfrm>
        </p:spPr>
        <p:txBody>
          <a:bodyPr>
            <a:noAutofit/>
          </a:bodyPr>
          <a:lstStyle/>
          <a:p>
            <a:r>
              <a:rPr lang="ru-RU" sz="3200" dirty="0" smtClean="0"/>
              <a:t>СКРИНІНГОВІ ОБСТЕЖЕННЯ ДЛЯ ЖІНОК</a:t>
            </a:r>
            <a:r>
              <a:rPr lang="ru-RU" sz="3200" dirty="0"/>
              <a:t/>
            </a:r>
            <a:br>
              <a:rPr lang="ru-RU" sz="3200" dirty="0"/>
            </a:br>
            <a:endParaRPr lang="x-none" sz="3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61810"/>
            <a:ext cx="12193057" cy="89619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93077" y="1423914"/>
            <a:ext cx="1138310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Скринінг </a:t>
            </a:r>
            <a:r>
              <a:rPr lang="uk-UA" sz="2000" dirty="0">
                <a:latin typeface="IBM Plex Sans SemiBold" panose="020B0703050203000203" pitchFamily="34" charset="0"/>
              </a:rPr>
              <a:t>— це обстеження жінок, які не мають симптомів, з метою раннього виявлення </a:t>
            </a:r>
            <a:r>
              <a:rPr lang="uk-UA" sz="2000" dirty="0" smtClean="0">
                <a:latin typeface="IBM Plex Sans SemiBold" panose="020B0703050203000203" pitchFamily="34" charset="0"/>
              </a:rPr>
              <a:t>захворювання</a:t>
            </a:r>
            <a:endParaRPr lang="uk-UA" sz="2000" dirty="0">
              <a:latin typeface="IBM Plex Sans SemiBold" panose="020B0703050203000203" pitchFamily="34" charset="0"/>
            </a:endParaRPr>
          </a:p>
          <a:p>
            <a:r>
              <a:rPr lang="uk-UA" sz="2000" dirty="0">
                <a:latin typeface="IBM Plex Sans SemiBold" panose="020B0703050203000203" pitchFamily="34" charset="0"/>
              </a:rPr>
              <a:t>Основний метод скринінгу </a:t>
            </a:r>
            <a:r>
              <a:rPr lang="uk-UA" sz="2000" dirty="0" smtClean="0">
                <a:latin typeface="IBM Plex Sans SemiBold" panose="020B0703050203000203" pitchFamily="34" charset="0"/>
              </a:rPr>
              <a:t>- </a:t>
            </a:r>
            <a:r>
              <a:rPr lang="uk-UA" sz="2000" dirty="0" err="1">
                <a:latin typeface="IBM Plex Sans SemiBold" panose="020B0703050203000203" pitchFamily="34" charset="0"/>
              </a:rPr>
              <a:t>мамографія</a:t>
            </a:r>
            <a:r>
              <a:rPr lang="uk-UA" sz="2000" dirty="0">
                <a:latin typeface="IBM Plex Sans SemiBold" panose="020B0703050203000203" pitchFamily="34" charset="0"/>
              </a:rPr>
              <a:t> (рентгенологічне дослідження молочних залоз).</a:t>
            </a:r>
          </a:p>
          <a:p>
            <a:r>
              <a:rPr lang="uk-UA" sz="2000" dirty="0">
                <a:latin typeface="IBM Plex Sans SemiBold" panose="020B0703050203000203" pitchFamily="34" charset="0"/>
              </a:rPr>
              <a:t>Жінки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50 років </a:t>
            </a:r>
            <a:r>
              <a:rPr lang="uk-UA" sz="2000" dirty="0">
                <a:latin typeface="IBM Plex Sans SemiBold" panose="020B0703050203000203" pitchFamily="34" charset="0"/>
              </a:rPr>
              <a:t>і </a:t>
            </a:r>
            <a:r>
              <a:rPr lang="uk-UA" sz="2000" dirty="0" smtClean="0">
                <a:latin typeface="IBM Plex Sans SemiBold" panose="020B0703050203000203" pitchFamily="34" charset="0"/>
              </a:rPr>
              <a:t>старше - </a:t>
            </a:r>
            <a:r>
              <a:rPr lang="uk-UA" sz="2000" dirty="0" err="1" smtClean="0">
                <a:latin typeface="IBM Plex Sans SemiBold" panose="020B0703050203000203" pitchFamily="34" charset="0"/>
              </a:rPr>
              <a:t>мамографія</a:t>
            </a:r>
            <a:r>
              <a:rPr lang="uk-UA" sz="2000" dirty="0" smtClean="0">
                <a:latin typeface="IBM Plex Sans SemiBold" panose="020B0703050203000203" pitchFamily="34" charset="0"/>
              </a:rPr>
              <a:t>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1 раз на 2 </a:t>
            </a:r>
            <a:r>
              <a:rPr lang="uk-UA" sz="2000" dirty="0" smtClean="0">
                <a:solidFill>
                  <a:schemeClr val="accent1"/>
                </a:solidFill>
                <a:latin typeface="IBM Plex Sans SemiBold" panose="020B0703050203000203" pitchFamily="34" charset="0"/>
              </a:rPr>
              <a:t>роки</a:t>
            </a:r>
            <a:endParaRPr lang="uk-UA" sz="2000" dirty="0">
              <a:latin typeface="IBM Plex Sans SemiBold" panose="020B0703050203000203" pitchFamily="34" charset="0"/>
            </a:endParaRPr>
          </a:p>
          <a:p>
            <a:r>
              <a:rPr lang="uk-UA" sz="2000" dirty="0">
                <a:latin typeface="IBM Plex Sans SemiBold" panose="020B0703050203000203" pitchFamily="34" charset="0"/>
              </a:rPr>
              <a:t>Жінки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від 40 років </a:t>
            </a:r>
            <a:r>
              <a:rPr lang="uk-UA" sz="2000" dirty="0">
                <a:latin typeface="IBM Plex Sans SemiBold" panose="020B0703050203000203" pitchFamily="34" charset="0"/>
              </a:rPr>
              <a:t>із факторами </a:t>
            </a:r>
            <a:r>
              <a:rPr lang="uk-UA" sz="2000" dirty="0" smtClean="0">
                <a:latin typeface="IBM Plex Sans SemiBold" panose="020B0703050203000203" pitchFamily="34" charset="0"/>
              </a:rPr>
              <a:t>ризику - </a:t>
            </a:r>
            <a:r>
              <a:rPr lang="uk-UA" sz="2000" dirty="0" err="1" smtClean="0">
                <a:latin typeface="IBM Plex Sans SemiBold" panose="020B0703050203000203" pitchFamily="34" charset="0"/>
              </a:rPr>
              <a:t>мамографія</a:t>
            </a:r>
            <a:r>
              <a:rPr lang="uk-UA" sz="2000" dirty="0" smtClean="0">
                <a:latin typeface="IBM Plex Sans SemiBold" panose="020B0703050203000203" pitchFamily="34" charset="0"/>
              </a:rPr>
              <a:t>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1 раз на 2 роки </a:t>
            </a:r>
            <a:r>
              <a:rPr lang="uk-UA" sz="2000" dirty="0">
                <a:latin typeface="IBM Plex Sans SemiBold" panose="020B0703050203000203" pitchFamily="34" charset="0"/>
              </a:rPr>
              <a:t>або за індивідуальним графіком, визначеним лікарем.</a:t>
            </a:r>
          </a:p>
          <a:p>
            <a:r>
              <a:rPr lang="uk-UA" sz="2000" dirty="0">
                <a:latin typeface="IBM Plex Sans SemiBold" panose="020B0703050203000203" pitchFamily="34" charset="0"/>
              </a:rPr>
              <a:t>Жінки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30–49 </a:t>
            </a:r>
            <a:r>
              <a:rPr lang="uk-UA" sz="2000" dirty="0" smtClean="0">
                <a:solidFill>
                  <a:schemeClr val="accent1"/>
                </a:solidFill>
                <a:latin typeface="IBM Plex Sans SemiBold" panose="020B0703050203000203" pitchFamily="34" charset="0"/>
              </a:rPr>
              <a:t>років </a:t>
            </a:r>
            <a:r>
              <a:rPr lang="uk-UA" sz="2000" dirty="0" smtClean="0">
                <a:latin typeface="IBM Plex Sans SemiBold" panose="020B0703050203000203" pitchFamily="34" charset="0"/>
              </a:rPr>
              <a:t>- оцінка </a:t>
            </a:r>
            <a:r>
              <a:rPr lang="uk-UA" sz="2000" dirty="0">
                <a:latin typeface="IBM Plex Sans SemiBold" panose="020B0703050203000203" pitchFamily="34" charset="0"/>
              </a:rPr>
              <a:t>факторів ризику та симптомів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1 раз на 2 роки</a:t>
            </a:r>
            <a:r>
              <a:rPr lang="uk-UA" sz="2000" dirty="0">
                <a:latin typeface="IBM Plex Sans SemiBold" panose="020B0703050203000203" pitchFamily="34" charset="0"/>
              </a:rPr>
              <a:t>, а за наявності факторів ризику — щороку.</a:t>
            </a:r>
          </a:p>
          <a:p>
            <a:r>
              <a:rPr lang="uk-UA" sz="2000" dirty="0">
                <a:latin typeface="IBM Plex Sans SemiBold" panose="020B0703050203000203" pitchFamily="34" charset="0"/>
              </a:rPr>
              <a:t>Жінки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21–29 </a:t>
            </a:r>
            <a:r>
              <a:rPr lang="uk-UA" sz="2000" dirty="0" smtClean="0">
                <a:solidFill>
                  <a:schemeClr val="accent1"/>
                </a:solidFill>
                <a:latin typeface="IBM Plex Sans SemiBold" panose="020B0703050203000203" pitchFamily="34" charset="0"/>
              </a:rPr>
              <a:t>років </a:t>
            </a:r>
            <a:r>
              <a:rPr lang="uk-UA" sz="2000" dirty="0" smtClean="0">
                <a:latin typeface="IBM Plex Sans SemiBold" panose="020B0703050203000203" pitchFamily="34" charset="0"/>
              </a:rPr>
              <a:t>- оцінка </a:t>
            </a:r>
            <a:r>
              <a:rPr lang="uk-UA" sz="2000" dirty="0">
                <a:latin typeface="IBM Plex Sans SemiBold" panose="020B0703050203000203" pitchFamily="34" charset="0"/>
              </a:rPr>
              <a:t>факторів ризику та симптомів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1 раз на 3 роки</a:t>
            </a:r>
            <a:r>
              <a:rPr lang="uk-UA" sz="2000" dirty="0">
                <a:latin typeface="IBM Plex Sans SemiBold" panose="020B0703050203000203" pitchFamily="34" charset="0"/>
              </a:rPr>
              <a:t>.</a:t>
            </a:r>
          </a:p>
          <a:p>
            <a:r>
              <a:rPr lang="uk-UA" sz="2000" dirty="0">
                <a:latin typeface="IBM Plex Sans SemiBold" panose="020B0703050203000203" pitchFamily="34" charset="0"/>
              </a:rPr>
              <a:t>У разі появи симптомів не варто чекати наступного планового скринінгу — необхідно звернутися до лікаря.</a:t>
            </a:r>
          </a:p>
          <a:p>
            <a:r>
              <a:rPr lang="uk-UA" sz="2000" dirty="0">
                <a:latin typeface="IBM Plex Sans SemiBold" panose="020B0703050203000203" pitchFamily="34" charset="0"/>
              </a:rPr>
              <a:t>Якщо жінка має високий спадковий </a:t>
            </a:r>
            <a:r>
              <a:rPr lang="uk-UA" sz="2000" dirty="0" smtClean="0">
                <a:latin typeface="IBM Plex Sans SemiBold" panose="020B0703050203000203" pitchFamily="34" charset="0"/>
              </a:rPr>
              <a:t>ризик або </a:t>
            </a:r>
            <a:r>
              <a:rPr lang="uk-UA" sz="2000" dirty="0">
                <a:latin typeface="IBM Plex Sans SemiBold" panose="020B0703050203000203" pitchFamily="34" charset="0"/>
              </a:rPr>
              <a:t>інші фактори високого </a:t>
            </a:r>
            <a:r>
              <a:rPr lang="uk-UA" sz="2000" dirty="0" smtClean="0">
                <a:latin typeface="IBM Plex Sans SemiBold" panose="020B0703050203000203" pitchFamily="34" charset="0"/>
              </a:rPr>
              <a:t>ризику - необхідна </a:t>
            </a:r>
            <a:r>
              <a:rPr lang="uk-UA" sz="2000" dirty="0">
                <a:latin typeface="IBM Plex Sans SemiBold" panose="020B0703050203000203" pitchFamily="34" charset="0"/>
              </a:rPr>
              <a:t>індивідуальна консультація лікаря.</a:t>
            </a:r>
          </a:p>
        </p:txBody>
      </p:sp>
    </p:spTree>
    <p:extLst>
      <p:ext uri="{BB962C8B-B14F-4D97-AF65-F5344CB8AC3E}">
        <p14:creationId xmlns:p14="http://schemas.microsoft.com/office/powerpoint/2010/main" val="1719579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xmlns="" id="{7C914BD1-71B7-4B2D-97B0-DD4C4740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374" y="0"/>
            <a:ext cx="8508256" cy="1284900"/>
          </a:xfrm>
        </p:spPr>
        <p:txBody>
          <a:bodyPr/>
          <a:lstStyle/>
          <a:p>
            <a:r>
              <a:rPr lang="uk-UA" sz="4000" smtClean="0"/>
              <a:t>САМООБСТЕЖЕННЯ</a:t>
            </a:r>
            <a:endParaRPr lang="x-none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23" y="976590"/>
            <a:ext cx="5962372" cy="51884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12502" y="3380515"/>
            <a:ext cx="50021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Самообстеження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не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замінює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регулярних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оглядів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у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лікаря-мамолога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чи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гінеколога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.</a:t>
            </a:r>
            <a:r>
              <a:rPr lang="ru-RU" sz="2800" dirty="0">
                <a:solidFill>
                  <a:srgbClr val="C00000"/>
                </a:solidFill>
                <a:latin typeface="Google Sans"/>
              </a:rPr>
              <a:t> 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12502" y="976590"/>
            <a:ext cx="53794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IBM Plex Sans SemiBold" panose="020B0703050203000203" pitchFamily="34" charset="0"/>
              </a:rPr>
              <a:t>Ж</a:t>
            </a:r>
            <a:r>
              <a:rPr lang="ru-RU" sz="2000" dirty="0" err="1" smtClean="0">
                <a:latin typeface="IBM Plex Sans SemiBold" panose="020B0703050203000203" pitchFamily="34" charset="0"/>
              </a:rPr>
              <a:t>інки</a:t>
            </a:r>
            <a:r>
              <a:rPr lang="ru-RU" sz="2000" dirty="0" smtClean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віком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від</a:t>
            </a:r>
            <a:r>
              <a:rPr lang="ru-RU" sz="2000" dirty="0">
                <a:latin typeface="IBM Plex Sans SemiBold" panose="020B0703050203000203" pitchFamily="34" charset="0"/>
              </a:rPr>
              <a:t> 20 </a:t>
            </a:r>
            <a:r>
              <a:rPr lang="ru-RU" sz="2000" dirty="0" err="1">
                <a:latin typeface="IBM Plex Sans SemiBold" panose="020B0703050203000203" pitchFamily="34" charset="0"/>
              </a:rPr>
              <a:t>років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мають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самообстежувати</a:t>
            </a:r>
            <a:r>
              <a:rPr lang="ru-RU" sz="2000" dirty="0">
                <a:latin typeface="IBM Plex Sans SemiBold" panose="020B0703050203000203" pitchFamily="34" charset="0"/>
              </a:rPr>
              <a:t> груди на 6–10 день кожного менструального циклу. </a:t>
            </a:r>
            <a:r>
              <a:rPr lang="ru-RU" sz="2000" dirty="0" err="1">
                <a:latin typeface="IBM Plex Sans SemiBold" panose="020B0703050203000203" pitchFamily="34" charset="0"/>
              </a:rPr>
              <a:t>Якщо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менструацій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немає</a:t>
            </a:r>
            <a:r>
              <a:rPr lang="ru-RU" sz="2000" dirty="0">
                <a:latin typeface="IBM Plex Sans SemiBold" panose="020B0703050203000203" pitchFamily="34" charset="0"/>
              </a:rPr>
              <a:t>, </a:t>
            </a:r>
            <a:r>
              <a:rPr lang="ru-RU" sz="2000" dirty="0" err="1">
                <a:latin typeface="IBM Plex Sans SemiBold" panose="020B0703050203000203" pitchFamily="34" charset="0"/>
              </a:rPr>
              <a:t>оберіть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фіксований</a:t>
            </a:r>
            <a:r>
              <a:rPr lang="ru-RU" sz="2000" dirty="0">
                <a:latin typeface="IBM Plex Sans SemiBold" panose="020B0703050203000203" pitchFamily="34" charset="0"/>
              </a:rPr>
              <a:t> день, </a:t>
            </a:r>
            <a:r>
              <a:rPr lang="ru-RU" sz="2000" dirty="0" err="1">
                <a:latin typeface="IBM Plex Sans SemiBold" panose="020B0703050203000203" pitchFamily="34" charset="0"/>
              </a:rPr>
              <a:t>наприклад</a:t>
            </a:r>
            <a:r>
              <a:rPr lang="ru-RU" sz="2000" dirty="0">
                <a:latin typeface="IBM Plex Sans SemiBold" panose="020B0703050203000203" pitchFamily="34" charset="0"/>
              </a:rPr>
              <a:t>, перше число кожного </a:t>
            </a:r>
            <a:r>
              <a:rPr lang="ru-RU" sz="2000" dirty="0" err="1">
                <a:latin typeface="IBM Plex Sans SemiBold" panose="020B0703050203000203" pitchFamily="34" charset="0"/>
              </a:rPr>
              <a:t>місяця</a:t>
            </a:r>
            <a:r>
              <a:rPr lang="ru-RU" sz="2000" dirty="0">
                <a:latin typeface="IBM Plex Sans SemiBold" panose="020B0703050203000203" pitchFamily="34" charset="0"/>
              </a:rPr>
              <a:t>. </a:t>
            </a:r>
            <a:endParaRPr lang="uk-UA" sz="2000" dirty="0">
              <a:latin typeface="IBM Plex Sans SemiBold" panose="020B070305020300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594196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49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0431" y="1566630"/>
            <a:ext cx="11026574" cy="4311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Щорічна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мамографія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лікаря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Відмова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алкоголю. </a:t>
            </a:r>
            <a:r>
              <a:rPr lang="ru-RU" dirty="0" err="1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Пацієнтки-курці</a:t>
            </a:r>
            <a:r>
              <a:rPr lang="ru-RU" dirty="0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раком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молочних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покидають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звички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 err="1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діагнозу</a:t>
            </a:r>
            <a:r>
              <a:rPr lang="ru-RU" dirty="0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початку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терапії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третину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менші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шанси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перемогти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 і </a:t>
            </a:r>
            <a:r>
              <a:rPr lang="ru-RU" dirty="0" err="1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вижити</a:t>
            </a:r>
            <a:r>
              <a:rPr lang="ru-RU" dirty="0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C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Здоровий 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є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оптимальним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станом для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полювання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імунною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системою на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пухлинні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rgbClr val="000000"/>
              </a:solidFill>
              <a:latin typeface="IBM Plex Sans SemiBold" panose="020B070305020300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Збалансований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раціон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Фізична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ВООЗ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рекомендує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упродовж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тижня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інтенсивних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тренувань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загальною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тривалістю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75-150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Нормалізація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Надлишок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жирової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провокує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глибокі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гормональні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метаболічні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гормонозалежними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000" dirty="0" smtClean="0">
              <a:solidFill>
                <a:srgbClr val="000000"/>
              </a:solidFill>
              <a:latin typeface="IBM Plex Sans SemiBold" panose="020B070305020300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endParaRPr lang="ru-RU" sz="2000" dirty="0">
              <a:solidFill>
                <a:srgbClr val="000000"/>
              </a:solidFill>
              <a:latin typeface="Geologica" panose="020B060402020202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000" dirty="0">
              <a:solidFill>
                <a:srgbClr val="000000"/>
              </a:solidFill>
              <a:effectLst/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66935" y="574171"/>
            <a:ext cx="85019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r>
              <a:rPr lang="ru-RU" sz="2400" b="1" dirty="0" err="1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400" b="1" dirty="0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чином можна </a:t>
            </a:r>
            <a:r>
              <a:rPr lang="ru-RU" sz="2400" b="1" dirty="0" err="1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знизити</a:t>
            </a:r>
            <a:r>
              <a:rPr lang="ru-RU" sz="2400" b="1" dirty="0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400" b="1" dirty="0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захворіти</a:t>
            </a:r>
            <a:r>
              <a:rPr lang="ru-RU" sz="2400" b="1" dirty="0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рак?</a:t>
            </a:r>
            <a:endParaRPr lang="ru-RU" sz="2400" dirty="0"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13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xmlns="" id="{7C914BD1-71B7-4B2D-97B0-DD4C4740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320" y="180342"/>
            <a:ext cx="8512295" cy="1396998"/>
          </a:xfrm>
        </p:spPr>
        <p:txBody>
          <a:bodyPr/>
          <a:lstStyle/>
          <a:p>
            <a:r>
              <a:rPr lang="uk-UA" sz="4400" dirty="0" smtClean="0"/>
              <a:t>ПРОГРАМА МЕДИЧНИХ ГАРАНТІЙ</a:t>
            </a:r>
            <a:endParaRPr lang="x-none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8806" y="1701979"/>
            <a:ext cx="6300277" cy="2439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гарантій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покриває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медичної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онкозахворюваннями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діагностики до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реабілітації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паліативної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Сімейний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лікар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– перший,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хто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вчасно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допомогти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виявити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онкозахворювання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виписати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направлення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необхідні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аналізи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інструментальні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дослідження</a:t>
            </a:r>
            <a:r>
              <a:rPr lang="ru-RU" sz="2000" dirty="0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Geologica" panose="020B060402020202020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611" y="4417094"/>
            <a:ext cx="6380665" cy="1669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1500"/>
              </a:spcAf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Пацієнт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обрати заклад, де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фактичного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перебування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Внутрішньо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переміщені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особи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безоплатну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медичну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будь-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куточку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1500"/>
              </a:spcAft>
            </a:pPr>
            <a:endParaRPr lang="ru-RU" sz="2000" dirty="0">
              <a:effectLst/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074" y="1701979"/>
            <a:ext cx="5616607" cy="35499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668994"/>
      </p:ext>
    </p:extLst>
  </p:cSld>
  <p:clrMapOvr>
    <a:masterClrMapping/>
  </p:clrMapOvr>
</p:sld>
</file>

<file path=ppt/theme/theme1.xml><?xml version="1.0" encoding="utf-8"?>
<a:theme xmlns:a="http://schemas.openxmlformats.org/drawingml/2006/main" name="1_Діємо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12456</TotalTime>
  <Words>702</Words>
  <Application>Microsoft Office PowerPoint</Application>
  <PresentationFormat>Произвольный</PresentationFormat>
  <Paragraphs>76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1_Діємо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СКРИНІНГОВІ ОБСТЕЖЕННЯ ДЛЯ ЖІНОК </vt:lpstr>
      <vt:lpstr>САМООБСТЕЖЕННЯ</vt:lpstr>
      <vt:lpstr>Презентация PowerPoint</vt:lpstr>
      <vt:lpstr>ПРОГРАМА МЕДИЧНИХ ГАРАНТІЙ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 3: Промоція здоров’я, комунікації та адвокація
Модуль 1: Зміна демографічних даних та здоров’я населення</dc:title>
  <dc:creator>Anastasiia Medvid</dc:creator>
  <cp:lastModifiedBy>1</cp:lastModifiedBy>
  <cp:revision>756</cp:revision>
  <dcterms:created xsi:type="dcterms:W3CDTF">2021-11-19T20:38:59Z</dcterms:created>
  <dcterms:modified xsi:type="dcterms:W3CDTF">2026-10-15T07:39:00Z</dcterms:modified>
</cp:coreProperties>
</file>